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Beth Ellen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660E51-416E-429B-B7FE-6D65C1A841A8}">
  <a:tblStyle styleId="{B9660E51-416E-429B-B7FE-6D65C1A841A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schemas.openxmlformats.org/officeDocument/2006/relationships/font" Target="fonts/BethElle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+ Running slides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f5f72bc0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f5f72bc0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f5f72bc0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f5f72bc0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f5f72bc0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f5f72bc0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f10cfeef1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f10cfeef1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f10cfeef1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f10cfeef1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f5f72bc0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f5f72bc0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f10cfeef1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f10cfeef1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f5f72bc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f5f72bc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f5f72bc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f5f72bc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f10cfeef1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f10cfeef1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f5f72b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f5f72b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ublic.tableau.com/authoring/Group3_Project4/CountryAQICategory#1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3: Project 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Model Implementation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&amp; Data Model Optimization</a:t>
            </a:r>
            <a:endParaRPr sz="2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60950" y="2972661"/>
            <a:ext cx="82221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>
                <a:solidFill>
                  <a:schemeClr val="lt1"/>
                </a:solidFill>
              </a:rPr>
              <a:t>Garrett Bradley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>
                <a:solidFill>
                  <a:schemeClr val="lt1"/>
                </a:solidFill>
              </a:rPr>
              <a:t>Jessica Van </a:t>
            </a:r>
            <a:r>
              <a:rPr lang="en" sz="2020">
                <a:solidFill>
                  <a:schemeClr val="lt1"/>
                </a:solidFill>
              </a:rPr>
              <a:t>Dame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>
                <a:solidFill>
                  <a:schemeClr val="lt1"/>
                </a:solidFill>
              </a:rPr>
              <a:t>Katie Bienek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>
                <a:solidFill>
                  <a:schemeClr val="lt1"/>
                </a:solidFill>
              </a:rPr>
              <a:t>Sam Song 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>
                <a:solidFill>
                  <a:schemeClr val="lt1"/>
                </a:solidFill>
              </a:rPr>
              <a:t>Rachel Novak</a:t>
            </a:r>
            <a:endParaRPr sz="2020">
              <a:solidFill>
                <a:schemeClr val="lt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22" y="1192797"/>
            <a:ext cx="4295024" cy="34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 Logistic Regression…OOF!</a:t>
            </a:r>
            <a:endParaRPr/>
          </a:p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Accuracy Score = 50.7%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997825"/>
            <a:ext cx="4528501" cy="32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75" y="33628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Did we use the data for anything?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47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Yes, we tried to </a:t>
            </a:r>
            <a:r>
              <a:rPr lang="en">
                <a:solidFill>
                  <a:srgbClr val="000000"/>
                </a:solidFill>
              </a:rPr>
              <a:t>source</a:t>
            </a:r>
            <a:r>
              <a:rPr lang="en">
                <a:solidFill>
                  <a:srgbClr val="000000"/>
                </a:solidFill>
              </a:rPr>
              <a:t> and run an </a:t>
            </a:r>
            <a:r>
              <a:rPr lang="en">
                <a:solidFill>
                  <a:srgbClr val="000000"/>
                </a:solidFill>
              </a:rPr>
              <a:t>additional</a:t>
            </a:r>
            <a:r>
              <a:rPr lang="en">
                <a:solidFill>
                  <a:srgbClr val="000000"/>
                </a:solidFill>
              </a:rPr>
              <a:t> data set. </a:t>
            </a:r>
            <a:r>
              <a:rPr lang="en">
                <a:solidFill>
                  <a:srgbClr val="000000"/>
                </a:solidFill>
              </a:rPr>
              <a:t>This small data set had roughly 100 cities that we tried to feed into the model.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saved our model with </a:t>
            </a:r>
            <a:r>
              <a:rPr b="1" lang="en">
                <a:solidFill>
                  <a:srgbClr val="000000"/>
                </a:solidFill>
              </a:rPr>
              <a:t>.pkl for a pickle file using joblib library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</a:t>
            </a:r>
            <a:r>
              <a:rPr lang="en">
                <a:solidFill>
                  <a:srgbClr val="000000"/>
                </a:solidFill>
              </a:rPr>
              <a:t>ried running the data through the set and just kept running into errors left and right at each new attempt and ran outta time.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750" y="1287625"/>
            <a:ext cx="3294150" cy="24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6291900" y="3221024"/>
            <a:ext cx="1255900" cy="46100"/>
          </a:xfrm>
          <a:custGeom>
            <a:rect b="b" l="l" r="r" t="t"/>
            <a:pathLst>
              <a:path extrusionOk="0" h="1844" w="50236">
                <a:moveTo>
                  <a:pt x="0" y="1844"/>
                </a:moveTo>
                <a:cubicBezTo>
                  <a:pt x="16752" y="1844"/>
                  <a:pt x="33542" y="-957"/>
                  <a:pt x="50236" y="433"/>
                </a:cubicBezTo>
              </a:path>
            </a:pathLst>
          </a:custGeom>
          <a:noFill/>
          <a:ln cap="flat" cmpd="sng" w="114300">
            <a:solidFill>
              <a:srgbClr val="7030A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Google Shape;142;p23"/>
          <p:cNvSpPr txBox="1"/>
          <p:nvPr/>
        </p:nvSpPr>
        <p:spPr>
          <a:xfrm rot="-654028">
            <a:off x="6433096" y="2811155"/>
            <a:ext cx="1086707" cy="4002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eth Ellen"/>
                <a:ea typeface="Beth Ellen"/>
                <a:cs typeface="Beth Ellen"/>
                <a:sym typeface="Beth Ellen"/>
              </a:rPr>
              <a:t>Air-ors</a:t>
            </a:r>
            <a:endParaRPr b="1">
              <a:solidFill>
                <a:schemeClr val="lt1"/>
              </a:solidFill>
              <a:latin typeface="Beth Ellen"/>
              <a:ea typeface="Beth Ellen"/>
              <a:cs typeface="Beth Ellen"/>
              <a:sym typeface="Beth Elle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48" name="Google Shape;148;p24"/>
          <p:cNvSpPr txBox="1"/>
          <p:nvPr>
            <p:ph idx="4294967295" type="subTitle"/>
          </p:nvPr>
        </p:nvSpPr>
        <p:spPr>
          <a:xfrm>
            <a:off x="460950" y="2972661"/>
            <a:ext cx="82221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0371"/>
              <a:buNone/>
            </a:pPr>
            <a:r>
              <a:rPr lang="en" sz="2020">
                <a:solidFill>
                  <a:schemeClr val="lt1"/>
                </a:solidFill>
              </a:rPr>
              <a:t>Garrett Bradley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50371"/>
              <a:buNone/>
            </a:pPr>
            <a:r>
              <a:rPr lang="en" sz="2020">
                <a:solidFill>
                  <a:schemeClr val="lt1"/>
                </a:solidFill>
              </a:rPr>
              <a:t>Jessica Van </a:t>
            </a:r>
            <a:r>
              <a:rPr lang="en" sz="2020">
                <a:solidFill>
                  <a:schemeClr val="lt1"/>
                </a:solidFill>
              </a:rPr>
              <a:t>Dame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50371"/>
              <a:buNone/>
            </a:pPr>
            <a:r>
              <a:rPr lang="en" sz="2020">
                <a:solidFill>
                  <a:schemeClr val="lt1"/>
                </a:solidFill>
              </a:rPr>
              <a:t>Katie Bienek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50371"/>
              <a:buNone/>
            </a:pPr>
            <a:r>
              <a:rPr lang="en" sz="2020">
                <a:solidFill>
                  <a:schemeClr val="lt1"/>
                </a:solidFill>
              </a:rPr>
              <a:t>Sam Song </a:t>
            </a:r>
            <a:endParaRPr sz="20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ct val="50371"/>
              <a:buNone/>
            </a:pPr>
            <a:r>
              <a:rPr lang="en" sz="2020">
                <a:solidFill>
                  <a:schemeClr val="lt1"/>
                </a:solidFill>
              </a:rPr>
              <a:t>Rachel Novak</a:t>
            </a:r>
            <a:endParaRPr sz="2020">
              <a:solidFill>
                <a:schemeClr val="lt1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25" y="351525"/>
            <a:ext cx="4453598" cy="445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237300"/>
            <a:ext cx="4045200" cy="6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311300" y="792828"/>
            <a:ext cx="4452701" cy="3794561"/>
            <a:chOff x="0" y="961389"/>
            <a:chExt cx="2726700" cy="3794561"/>
          </a:xfrm>
        </p:grpSpPr>
        <p:sp>
          <p:nvSpPr>
            <p:cNvPr id="68" name="Google Shape;68;p14"/>
            <p:cNvSpPr/>
            <p:nvPr/>
          </p:nvSpPr>
          <p:spPr>
            <a:xfrm>
              <a:off x="0" y="9613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Selection Issue &amp; Data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51881" y="1905950"/>
              <a:ext cx="2581500" cy="28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: One of our members is under and Air Quality Advisory as of now; turns out it is the worst Air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Quality Report in decades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 Seems as if these things are getting more and more common.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Selected initial data set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, realized more information was needed after inputting initial data.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 took a step back and returned to Kaggle for a new data set with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32K+ lines of data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; with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 columns of features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 could use our project to raise awareness about air pollution and support initiatives to improve air quality monitoring, management and technology.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81325" y="237300"/>
            <a:ext cx="3540300" cy="29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Air Quality Index (AQI) is used for reporting daily air quality. It tells you how clean or polluted your air is, and what associated health effects might be a concern for you.</a:t>
            </a:r>
            <a:endParaRPr/>
          </a:p>
        </p:txBody>
      </p:sp>
      <p:pic>
        <p:nvPicPr>
          <p:cNvPr descr="Air Quality Index, Ozone Alerts &amp; PM Alerts, and Health Advisories -  Oklahoma Department of Environmental Quality"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650" y="2815025"/>
            <a:ext cx="3952400" cy="22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311705" y="830225"/>
            <a:ext cx="4002145" cy="4122050"/>
            <a:chOff x="2263425" y="1189775"/>
            <a:chExt cx="2613901" cy="4122050"/>
          </a:xfrm>
        </p:grpSpPr>
        <p:sp>
          <p:nvSpPr>
            <p:cNvPr id="78" name="Google Shape;78;p15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Split, Train and Model data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309027" y="2057125"/>
              <a:ext cx="2568300" cy="32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Defined selected features and target vectors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were the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Emissions AQI Values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Target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Vector was the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AQI Category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Split data into training and testing sets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Scaled the data for consistency; with using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StandardScaler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from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sklearn.preprocessing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Applied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Random Forest Regression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algorithm to the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Made predictions using the trained model and random forest classifier with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500 trees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25" y="679625"/>
            <a:ext cx="3998875" cy="39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93" name="Google Shape;93;p17"/>
          <p:cNvGrpSpPr/>
          <p:nvPr/>
        </p:nvGrpSpPr>
        <p:grpSpPr>
          <a:xfrm>
            <a:off x="311700" y="839825"/>
            <a:ext cx="4035844" cy="3856250"/>
            <a:chOff x="4329971" y="1189775"/>
            <a:chExt cx="2541303" cy="3856250"/>
          </a:xfrm>
        </p:grpSpPr>
        <p:sp>
          <p:nvSpPr>
            <p:cNvPr id="94" name="Google Shape;94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Evaluate model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4329971" y="2057125"/>
              <a:ext cx="2436600" cy="29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Employed confusion matrix for performance evaluation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Revisited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correlation matrix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for further analysis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Achieved impressive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accuracy of 99%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Analyzed importance of selected feature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>
                  <a:latin typeface="Roboto"/>
                  <a:ea typeface="Roboto"/>
                  <a:cs typeface="Roboto"/>
                  <a:sym typeface="Roboto"/>
                </a:rPr>
                <a:t>**AQI Value - Overall AQI value of the city</a:t>
              </a:r>
              <a:endParaRPr i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>
                  <a:latin typeface="Roboto"/>
                  <a:ea typeface="Roboto"/>
                  <a:cs typeface="Roboto"/>
                  <a:sym typeface="Roboto"/>
                </a:rPr>
                <a:t>** CO AQI Value - AQI value of Carbon Monoxide of the city</a:t>
              </a:r>
              <a:endParaRPr i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>
                  <a:latin typeface="Roboto"/>
                  <a:ea typeface="Roboto"/>
                  <a:cs typeface="Roboto"/>
                  <a:sym typeface="Roboto"/>
                </a:rPr>
                <a:t>** Ozone AQI Value : AQI value of Ozone of the city</a:t>
              </a:r>
              <a:endParaRPr i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9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** NO2 AQI Value : AQI value of Nitrogen Dioxide of the city</a:t>
              </a:r>
              <a:endParaRPr i="1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i="1" lang="en" sz="9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** PM2.5 AQI Value : AQI value of Particulate Matter with a diameter of 2.5 micrometers or less of the city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96" name="Google Shape;96;p17"/>
          <p:cNvGraphicFramePr/>
          <p:nvPr/>
        </p:nvGraphicFramePr>
        <p:xfrm>
          <a:off x="4509775" y="60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{B9660E51-416E-429B-B7FE-6D65C1A841A8}</a:tableStyleId>
              </a:tblPr>
              <a:tblGrid>
                <a:gridCol w="701700"/>
                <a:gridCol w="701700"/>
                <a:gridCol w="701700"/>
                <a:gridCol w="701700"/>
                <a:gridCol w="701700"/>
                <a:gridCol w="701700"/>
              </a:tblGrid>
              <a:tr h="80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Ozone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NO2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PM2.5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93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1.000000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0.430602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0.405310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0.231758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0.984327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593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0.430602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1.000000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0.145724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0.488092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0.438557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00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Ozone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0.405310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0.145724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1.000000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-0.181818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0.339887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00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NO2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0.231758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0.488092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-0.181818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1.000000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0.260127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00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PM2.5 AQI Value</a:t>
                      </a:r>
                      <a:endParaRPr b="1" sz="12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0.984327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0.438557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0.339887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0.260127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1.000000</a:t>
                      </a:r>
                      <a:endParaRPr b="1" sz="900">
                        <a:solidFill>
                          <a:srgbClr val="7030A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" name="Google Shape;97;p17"/>
          <p:cNvSpPr txBox="1"/>
          <p:nvPr/>
        </p:nvSpPr>
        <p:spPr>
          <a:xfrm>
            <a:off x="5196925" y="312575"/>
            <a:ext cx="283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Correlation Matrix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AQI Value to AQI Category Comparison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" y="1198150"/>
            <a:ext cx="8134024" cy="360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Size PM2.5 AQI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775" y="1245050"/>
            <a:ext cx="5285525" cy="35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" y="1152475"/>
            <a:ext cx="3171450" cy="23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2363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>
            <a:off x="311710" y="830225"/>
            <a:ext cx="4035839" cy="3483050"/>
            <a:chOff x="6396739" y="1189775"/>
            <a:chExt cx="2541300" cy="3483050"/>
          </a:xfrm>
        </p:grpSpPr>
        <p:sp>
          <p:nvSpPr>
            <p:cNvPr id="117" name="Google Shape;117;p20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7E57C2">
                <a:alpha val="6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6396749" y="2057125"/>
              <a:ext cx="237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Font typeface="Roboto"/>
                <a:buChar char="●"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Analyzed</a:t>
              </a: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 NO2 as the least important feature from the set and dropped it from the dataset</a:t>
              </a: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 copy.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Font typeface="Roboto"/>
                <a:buChar char="●"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Model maintained the same 99% accuracy even after removing NO2 AQI Value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Font typeface="Roboto"/>
                <a:buChar char="●"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Generated various data visualizations such as box and whisker plots, scatter plots, and decision trees in the analysis.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000" y="1794075"/>
            <a:ext cx="4489675" cy="2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AQI Value Filtered by Category Comparison </a:t>
            </a:r>
            <a:endParaRPr/>
          </a:p>
        </p:txBody>
      </p:sp>
      <p:pic>
        <p:nvPicPr>
          <p:cNvPr id="125" name="Google Shape;12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681" l="0" r="0" t="1681"/>
          <a:stretch/>
        </p:blipFill>
        <p:spPr>
          <a:xfrm>
            <a:off x="577025" y="1198150"/>
            <a:ext cx="8134020" cy="360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